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7786-AAB0-4748-8AA3-42D3DA04E0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966B-F965-4A29-95A0-0B51B1EFB8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9830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8D17-37AB-4C71-9C8A-D7F82DC7FF0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5F86-81F0-41BB-82B6-48FEAC1FB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05101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ABB8-97AC-4A65-A007-348DF653A1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A78C-9BAC-4254-A605-C1527EEE6E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34561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8AD4-7AE0-4C17-A6D8-89C0FE2258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DA7E-AA43-4D8E-871B-10B6E010801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56409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06A8-C075-4E5F-A74B-CCB339820A2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FA3E-5A88-49E8-A26D-41D8D9129F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9550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44E2-5449-494A-9FEA-18BE5FE9F2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A465-F736-4973-91F6-BA0025DB48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83187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161F8-37B6-4633-8AEC-F68A645E9D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C0A6-9213-4A1F-8DDE-A902FDEC6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323923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49CD-630B-41FA-BD05-AE3A7E51B7C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F00A7-6E3C-4444-9C9C-12A2C75865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5300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1A09-A200-4FFC-85A8-C8BD6D671F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B1D2-7322-4EEE-BB63-6FF485C12A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25190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C421-0612-4335-945C-FA5FFE89D4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0BAA-B4E4-465D-A206-FF188E4E6E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66117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01FF-10BC-4950-B617-426A5E5089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FFAC-37EA-4FE8-9357-9CBC71BBAA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73168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AD29D-0F24-4BC9-9C82-70C63AF6C8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BACC-66DA-41DF-9871-48062CABE8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28204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761E-A154-481E-8387-6BF5E8D4C1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DDC9-CEA2-425A-A10D-58B14F422C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4920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ECE389-0887-4CDC-B5F6-F4C48B0022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F458D-379B-438B-B34B-B884015FA0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3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ussianRail G Pro" pitchFamily="34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525"/>
            <a:ext cx="9144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Заголовок 2"/>
          <p:cNvSpPr>
            <a:spLocks noGrp="1"/>
          </p:cNvSpPr>
          <p:nvPr>
            <p:ph type="ctrTitle"/>
          </p:nvPr>
        </p:nvSpPr>
        <p:spPr>
          <a:xfrm>
            <a:off x="809203" y="4365625"/>
            <a:ext cx="6715125" cy="1044575"/>
          </a:xfrm>
        </p:spPr>
        <p:txBody>
          <a:bodyPr/>
          <a:lstStyle/>
          <a:p>
            <a:pPr algn="l" eaLnBrk="1" hangingPunct="1"/>
            <a:r>
              <a:rPr lang="ru-RU" sz="2000" b="1" i="1" dirty="0" smtClean="0">
                <a:solidFill>
                  <a:schemeClr val="bg1"/>
                </a:solidFill>
              </a:rPr>
              <a:t>    Антенна локомотивная АЛ-2/160</a:t>
            </a:r>
            <a:endParaRPr lang="ru-RU" sz="20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237312"/>
            <a:ext cx="438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Кемеровская Детская железная дорога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9265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230188" y="0"/>
            <a:ext cx="6934200" cy="90805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66A1"/>
                </a:solidFill>
              </a:rPr>
              <a:t>Назначение</a:t>
            </a:r>
            <a:endParaRPr lang="en-US" sz="2800" b="1" dirty="0" smtClean="0">
              <a:solidFill>
                <a:srgbClr val="0066A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2272" r="21105"/>
          <a:stretch>
            <a:fillRect/>
          </a:stretch>
        </p:blipFill>
        <p:spPr bwMode="auto">
          <a:xfrm>
            <a:off x="-36512" y="1124744"/>
            <a:ext cx="401644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87824" y="980729"/>
            <a:ext cx="59766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i="1" dirty="0" smtClean="0"/>
              <a:t>1. Локомотивная антенна </a:t>
            </a:r>
            <a:r>
              <a:rPr lang="ru-RU" sz="1300" b="1" i="1" dirty="0" smtClean="0"/>
              <a:t>АЛ2/160 </a:t>
            </a:r>
            <a:r>
              <a:rPr lang="ru-RU" sz="1300" i="1" dirty="0" smtClean="0"/>
              <a:t>изготавливается в соответствии с требованиями </a:t>
            </a:r>
            <a:endParaRPr lang="ru-RU" sz="1300" dirty="0" smtClean="0"/>
          </a:p>
          <a:p>
            <a:r>
              <a:rPr lang="ru-RU" sz="1300" i="1" dirty="0" smtClean="0"/>
              <a:t>технических условий 65 7700 5-001-62837180-11 ТУ. </a:t>
            </a:r>
            <a:endParaRPr lang="ru-RU" sz="1300" dirty="0" smtClean="0"/>
          </a:p>
          <a:p>
            <a:r>
              <a:rPr lang="ru-RU" sz="1300" i="1" dirty="0" smtClean="0"/>
              <a:t>2. Антенна </a:t>
            </a:r>
            <a:r>
              <a:rPr lang="ru-RU" sz="1300" b="1" i="1" dirty="0" smtClean="0"/>
              <a:t>АЛ2/160 </a:t>
            </a:r>
            <a:r>
              <a:rPr lang="ru-RU" sz="1300" i="1" dirty="0" smtClean="0"/>
              <a:t>предназначена для обеспечения приема и излучения радиосигналов. </a:t>
            </a:r>
            <a:endParaRPr lang="ru-RU" sz="1300" dirty="0" smtClean="0"/>
          </a:p>
          <a:p>
            <a:r>
              <a:rPr lang="ru-RU" sz="1300" i="1" dirty="0" smtClean="0"/>
              <a:t>Поляризация – вертикальная. Антенна имеет диаграмму направленности, близкую к </a:t>
            </a:r>
            <a:endParaRPr lang="ru-RU" sz="1300" dirty="0" smtClean="0"/>
          </a:p>
          <a:p>
            <a:r>
              <a:rPr lang="ru-RU" sz="1300" i="1" dirty="0" smtClean="0"/>
              <a:t>круговой. </a:t>
            </a:r>
            <a:endParaRPr lang="ru-RU" sz="1300" dirty="0" smtClean="0"/>
          </a:p>
          <a:p>
            <a:r>
              <a:rPr lang="ru-RU" sz="1300" i="1" dirty="0" smtClean="0"/>
              <a:t>3. Антенна предназначена для работы в метровом диапазоне волн с локомотивными радиостанциями, имеющими выходное сопротивление 50 Ом, при условии соблюдения габарита подвижного объекта. </a:t>
            </a:r>
            <a:endParaRPr lang="ru-RU" sz="1300" i="1" dirty="0" smtClean="0"/>
          </a:p>
          <a:p>
            <a:r>
              <a:rPr lang="ru-RU" sz="1300" i="1" dirty="0" smtClean="0"/>
              <a:t>4. Антенна предназначена для эксплуатации на всех подвижных объектах железнодорожного транспорта в сетях поездной радиосвязи в следующих условиях: − </a:t>
            </a:r>
            <a:endParaRPr lang="ru-RU" sz="1300" dirty="0" smtClean="0"/>
          </a:p>
          <a:p>
            <a:r>
              <a:rPr lang="ru-RU" sz="1300" i="1" dirty="0" smtClean="0"/>
              <a:t>температура окружающей среды от минус 50 до плюс 60°С; − относительная влажность 93% при температуре плюс 25 ° С. </a:t>
            </a:r>
            <a:endParaRPr lang="ru-RU" sz="1300" dirty="0" smtClean="0"/>
          </a:p>
          <a:p>
            <a:endParaRPr lang="ru-RU" sz="1300" dirty="0" smtClean="0"/>
          </a:p>
          <a:p>
            <a:endParaRPr lang="ru-RU" sz="13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067944" y="4200470"/>
            <a:ext cx="489654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/>
              <a:t>5</a:t>
            </a:r>
            <a:r>
              <a:rPr lang="ru-RU" sz="1300" i="1" dirty="0" smtClean="0"/>
              <a:t>. Антенна и узлы ее крепления выдерживают совместное механическое воздействие от </a:t>
            </a:r>
            <a:endParaRPr lang="ru-RU" sz="1300" dirty="0" smtClean="0"/>
          </a:p>
          <a:p>
            <a:r>
              <a:rPr lang="ru-RU" sz="1300" i="1" dirty="0" smtClean="0"/>
              <a:t>напора воздуха, возникающего при движении подвижного объекта со скоростью до </a:t>
            </a:r>
            <a:endParaRPr lang="ru-RU" sz="1300" dirty="0" smtClean="0"/>
          </a:p>
          <a:p>
            <a:r>
              <a:rPr lang="ru-RU" sz="1300" i="1" dirty="0" smtClean="0"/>
              <a:t>120 м/с (432 км/ч), и боковом ветре скоростью до 30 м/с. </a:t>
            </a:r>
            <a:endParaRPr lang="ru-RU" sz="1300" dirty="0" smtClean="0"/>
          </a:p>
          <a:p>
            <a:r>
              <a:rPr lang="ru-RU" sz="1300" i="1" dirty="0" smtClean="0"/>
              <a:t>6. По степени защиты оболочки по ГОСТ 14254 излучатель антенны в кожухе соответствует требованиям кода </a:t>
            </a:r>
            <a:r>
              <a:rPr lang="en-US" sz="1300" i="1" dirty="0" smtClean="0"/>
              <a:t>IP</a:t>
            </a:r>
            <a:r>
              <a:rPr lang="ru-RU" sz="1300" i="1" dirty="0" smtClean="0"/>
              <a:t>66. </a:t>
            </a:r>
            <a:endParaRPr lang="ru-RU" sz="1300" dirty="0" smtClean="0"/>
          </a:p>
          <a:p>
            <a:endParaRPr lang="ru-RU" sz="1300" dirty="0"/>
          </a:p>
        </p:txBody>
      </p:sp>
    </p:spTree>
    <p:extLst>
      <p:ext uri="{BB962C8B-B14F-4D97-AF65-F5344CB8AC3E}">
        <p14:creationId xmlns="" xmlns:p14="http://schemas.microsoft.com/office/powerpoint/2010/main" val="178822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1456" t="8834" r="9245" b="5068"/>
          <a:stretch>
            <a:fillRect/>
          </a:stretch>
        </p:blipFill>
        <p:spPr bwMode="auto">
          <a:xfrm>
            <a:off x="547748" y="1052736"/>
            <a:ext cx="76246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230188" y="0"/>
            <a:ext cx="6934200" cy="908050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rgbClr val="0066A1"/>
                </a:solidFill>
              </a:rPr>
              <a:t>Схема </a:t>
            </a:r>
            <a:r>
              <a:rPr lang="ru-RU" sz="2000" b="1" dirty="0" smtClean="0">
                <a:solidFill>
                  <a:srgbClr val="0066A1"/>
                </a:solidFill>
              </a:rPr>
              <a:t>установки.</a:t>
            </a:r>
            <a:endParaRPr lang="en-US" sz="2000" b="1" dirty="0" smtClean="0">
              <a:solidFill>
                <a:srgbClr val="0066A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22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90805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000" b="1" dirty="0" smtClean="0">
                <a:solidFill>
                  <a:srgbClr val="0066A1"/>
                </a:solidFill>
              </a:rPr>
              <a:t>ТЕХНИЧЕСКИЕ </a:t>
            </a:r>
            <a:r>
              <a:rPr lang="ru-RU" sz="2000" b="1" dirty="0" smtClean="0">
                <a:solidFill>
                  <a:srgbClr val="0066A1"/>
                </a:solidFill>
              </a:rPr>
              <a:t>ХАРАКТЕРИСТИКИ</a:t>
            </a:r>
            <a:r>
              <a:rPr lang="ru-RU" sz="2000" b="1" dirty="0" smtClean="0"/>
              <a:t> </a:t>
            </a:r>
            <a:endParaRPr lang="ru-RU" sz="2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1412776"/>
            <a:ext cx="86409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Тип антенны: укороченный несимметричный вибратор в защитном стеклопластиковом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радиопрозрачном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кожухе.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Волновое сопротивление: 50 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Коэффициент стоячей волны в полосе частот 151,7 – 156,0 МГц: не более 1,5 (при размещении антенны в центре металлической поверхности размерами не менее 1х1 м на расстоянии до окружающих предметов не менее 0,6 м).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Коэффициент усиления антенны по отношению к четвертьволновому излучателю: не менее 0 дБ.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Подводимая к антенне мощность: не более 200 Вт.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Диаграмма направленности антенны в полосе частот 151,7 – 156,0 МГц в горизонтальной плоскости: близкая к круговой с отклонением не более ±3 дБ.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Габаритные размеры антенны: высота – 255 мм, длина основания –253 мм, ширина основания – 131 мм.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Масса антенны: не более 3,05 кг.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22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RussianRail G Pro"/>
        <a:ea typeface=""/>
        <a:cs typeface=""/>
      </a:majorFont>
      <a:minorFont>
        <a:latin typeface="FSRAILWAY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    Антенна локомотивная АЛ-2/160</vt:lpstr>
      <vt:lpstr>Назначение</vt:lpstr>
      <vt:lpstr>Схема установки.</vt:lpstr>
      <vt:lpstr>ТЕХНИЧЕСКИЕ ХАРАКТЕРИСТИКИ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Антенно-согласующее устройство (АнСУ)</dc:title>
  <dc:creator>1</dc:creator>
  <cp:lastModifiedBy>rcs3-SumarokovAN</cp:lastModifiedBy>
  <cp:revision>8</cp:revision>
  <dcterms:created xsi:type="dcterms:W3CDTF">2023-11-23T07:07:00Z</dcterms:created>
  <dcterms:modified xsi:type="dcterms:W3CDTF">2023-12-08T08:39:21Z</dcterms:modified>
</cp:coreProperties>
</file>